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5143500" cx="9144000"/>
  <p:notesSz cx="6858000" cy="9144000"/>
  <p:embeddedFontLst>
    <p:embeddedFont>
      <p:font typeface="Roboto Slab"/>
      <p:regular r:id="rId22"/>
      <p:bold r:id="rId23"/>
    </p:embeddedFont>
    <p:embeddedFont>
      <p:font typeface="Roboto"/>
      <p:regular r:id="rId24"/>
      <p:bold r:id="rId25"/>
      <p:italic r:id="rId26"/>
      <p:boldItalic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RobotoSlab-regular.fntdata"/><Relationship Id="rId21" Type="http://schemas.openxmlformats.org/officeDocument/2006/relationships/slide" Target="slides/slide16.xml"/><Relationship Id="rId24" Type="http://schemas.openxmlformats.org/officeDocument/2006/relationships/font" Target="fonts/Roboto-regular.fntdata"/><Relationship Id="rId23" Type="http://schemas.openxmlformats.org/officeDocument/2006/relationships/font" Target="fonts/RobotoSlab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-italic.fntdata"/><Relationship Id="rId25" Type="http://schemas.openxmlformats.org/officeDocument/2006/relationships/font" Target="fonts/Roboto-bold.fntdata"/><Relationship Id="rId27" Type="http://schemas.openxmlformats.org/officeDocument/2006/relationships/font" Target="fonts/Robo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ocs.python.org/3.9/tutorial/controlflow.html" TargetMode="External"/><Relationship Id="rId3" Type="http://schemas.openxmlformats.org/officeDocument/2006/relationships/hyperlink" Target="https://docs.python.org/3.9/library/math.html?highlight=math%20module#module-math" TargetMode="External"/><Relationship Id="rId4" Type="http://schemas.openxmlformats.org/officeDocument/2006/relationships/hyperlink" Target="https://learnxinyminutes.com/docs/python/" TargetMode="Externa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w3schools.com/python/python_strings.asp" TargetMode="External"/><Relationship Id="rId3" Type="http://schemas.openxmlformats.org/officeDocument/2006/relationships/hyperlink" Target="https://github.com/timh1203/python_talk_shpe" TargetMode="Externa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github.com/timh1203/python_talk_shpe" TargetMode="Externa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ocs.python.org/3/tutorial/classes.html#class-definition-syntax" TargetMode="External"/><Relationship Id="rId3" Type="http://schemas.openxmlformats.org/officeDocument/2006/relationships/hyperlink" Target="https://github.com/timh1203/python_talk_shpe" TargetMode="Externa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evelopers.google.com/edu/python" TargetMode="External"/><Relationship Id="rId3" Type="http://schemas.openxmlformats.org/officeDocument/2006/relationships/hyperlink" Target="https://www.coursera.org/learn/python-crash-course#about" TargetMode="External"/><Relationship Id="rId4" Type="http://schemas.openxmlformats.org/officeDocument/2006/relationships/hyperlink" Target="https://www.coursera.org/specializations/python-3-programming#about" TargetMode="External"/><Relationship Id="rId5" Type="http://schemas.openxmlformats.org/officeDocument/2006/relationships/hyperlink" Target="https://www.coursera.org/specializations/python#courses" TargetMode="Externa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hispanichackers.com/" TargetMode="External"/><Relationship Id="rId3" Type="http://schemas.openxmlformats.org/officeDocument/2006/relationships/hyperlink" Target="https://www.linkedin.com/in/timothyhoang/" TargetMode="External"/><Relationship Id="rId4" Type="http://schemas.openxmlformats.org/officeDocument/2006/relationships/hyperlink" Target="https://docs.google.com/presentation/d/1Kiwb1npDhaCeL4b7mH5KmGeIo2vqXaT3Ch-oOCfIfj4/edit?usp=sharing" TargetMode="External"/><Relationship Id="rId5" Type="http://schemas.openxmlformats.org/officeDocument/2006/relationships/hyperlink" Target="https://github.com/timh1203/python_talk_shpe" TargetMode="Externa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ocs.google.com/presentation/d/1Kiwb1npDhaCeL4b7mH5KmGeIo2vqXaT3Ch-oOCfIfj4/edit?usp=sharing" TargetMode="External"/><Relationship Id="rId3" Type="http://schemas.openxmlformats.org/officeDocument/2006/relationships/hyperlink" Target="https://github.com/timh1203/python_talk_shpe" TargetMode="Externa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n.wikipedia.org/wiki/Guido_van_Rossum" TargetMode="External"/><Relationship Id="rId3" Type="http://schemas.openxmlformats.org/officeDocument/2006/relationships/hyperlink" Target="https://www.python.org/doc/essays/blurb/" TargetMode="External"/><Relationship Id="rId4" Type="http://schemas.openxmlformats.org/officeDocument/2006/relationships/hyperlink" Target="https://www.w3schools.com/python/python_intro.asp" TargetMode="External"/><Relationship Id="rId5" Type="http://schemas.openxmlformats.org/officeDocument/2006/relationships/hyperlink" Target="https://www.geeksforgeeks.org/important-differences-between-python-2-x-and-python-3-x-with-examples/" TargetMode="External"/><Relationship Id="rId6" Type="http://schemas.openxmlformats.org/officeDocument/2006/relationships/hyperlink" Target="https://www.coursereport.com/blog/what-is-python-programming" TargetMode="Externa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ocs.python.org/3.9/tutorial/controlflow.html" TargetMode="External"/><Relationship Id="rId3" Type="http://schemas.openxmlformats.org/officeDocument/2006/relationships/hyperlink" Target="https://www.w3schools.com/js/js_if_else.asp" TargetMode="External"/><Relationship Id="rId4" Type="http://schemas.openxmlformats.org/officeDocument/2006/relationships/hyperlink" Target="https://www.w3schools.com/cs/cs_conditions.asp" TargetMode="External"/><Relationship Id="rId5" Type="http://schemas.openxmlformats.org/officeDocument/2006/relationships/hyperlink" Target="https://www.chaseadams.io/posts/most-common-programming-case-types/" TargetMode="External"/><Relationship Id="rId6" Type="http://schemas.openxmlformats.org/officeDocument/2006/relationships/hyperlink" Target="https://www.python.org/dev/peps/pep-0008/" TargetMode="External"/><Relationship Id="rId7" Type="http://schemas.openxmlformats.org/officeDocument/2006/relationships/hyperlink" Target="https://beginnersbook.com/2013/03/oops-in-java-encapsulation-inheritance-polymorphism-abstraction/" TargetMode="Externa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ocs.python.org/3/library/" TargetMode="External"/><Relationship Id="rId3" Type="http://schemas.openxmlformats.org/officeDocument/2006/relationships/hyperlink" Target="https://www.programiz.com/python-programming/modules" TargetMode="External"/><Relationship Id="rId4" Type="http://schemas.openxmlformats.org/officeDocument/2006/relationships/hyperlink" Target="https://hackr.io/blog/flask-vs-django" TargetMode="External"/><Relationship Id="rId5" Type="http://schemas.openxmlformats.org/officeDocument/2006/relationships/hyperlink" Target="https://www.raspberrypi.org/blog/raspberry-pi-400-the-70-desktop-pc/" TargetMode="Externa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hackr.io/blog/best-programming-languages-to-learn-2020-jobs-future" TargetMode="Externa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iki.python.org/moin/BeginnersGuide/Download" TargetMode="External"/><Relationship Id="rId3" Type="http://schemas.openxmlformats.org/officeDocument/2006/relationships/hyperlink" Target="https://www.activestate.com/products/komodo-ide/python-editor/" TargetMode="External"/><Relationship Id="rId4" Type="http://schemas.openxmlformats.org/officeDocument/2006/relationships/hyperlink" Target="https://docs.activestate.com/komodo/11/manual/debugpython.html" TargetMode="External"/><Relationship Id="rId5" Type="http://schemas.openxmlformats.org/officeDocument/2006/relationships/hyperlink" Target="https://docs.python.org/3.9/" TargetMode="External"/><Relationship Id="rId6" Type="http://schemas.openxmlformats.org/officeDocument/2006/relationships/hyperlink" Target="https://www.python.org/about/gettingstarted/" TargetMode="External"/><Relationship Id="rId7" Type="http://schemas.openxmlformats.org/officeDocument/2006/relationships/hyperlink" Target="https://wiki.python.org/moin/BeginnersGuide/Programmers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a9bb3765b0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a9bb3765b0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If-elif-else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https://docs.python.org/3.9/tutorial/controlflow.html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Import math module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https://docs.python.org/3.9/library/math.html?highlight=math%20module#module-math</a:t>
            </a:r>
            <a:r>
              <a:rPr lang="en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Learn X in Y Minutes </a:t>
            </a:r>
            <a:r>
              <a:rPr lang="en" u="sng">
                <a:solidFill>
                  <a:schemeClr val="hlink"/>
                </a:solidFill>
                <a:hlinkClick r:id="rId4"/>
              </a:rPr>
              <a:t>https://learnxinyminutes.com/docs/python/</a:t>
            </a:r>
            <a:r>
              <a:rPr lang="en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a27db0b7b9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a27db0b7b9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Python Strings and using .format()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https://www.w3schools.com/python/python_strings.asp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Github repo link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https://github.com/timh1203/python_talk_shpe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a9cea5dffd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a9cea5dffd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Github repo link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https://github.com/timh1203/python_talk_shpe</a:t>
            </a:r>
            <a:r>
              <a:rPr lang="en">
                <a:solidFill>
                  <a:schemeClr val="dk1"/>
                </a:solidFill>
              </a:rPr>
              <a:t> 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a27db0b7b9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a27db0b7b9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Python Docs: Classes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https://docs.python.org/3/tutorial/classes.html#class-definition-syntax</a:t>
            </a:r>
            <a:r>
              <a:rPr lang="en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Github Link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https://github.com/timh1203/python_talk_shpe</a:t>
            </a:r>
            <a:r>
              <a:rPr lang="en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a27db0b7b9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a27db0b7b9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a27db0b7b9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a27db0b7b9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Google’s Python Class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https://developers.google.com/edu/python</a:t>
            </a:r>
            <a:r>
              <a:rPr lang="en"/>
              <a:t> </a:t>
            </a:r>
            <a:br>
              <a:rPr lang="en"/>
            </a:br>
            <a:r>
              <a:rPr lang="en"/>
              <a:t>Crash Course Python by Google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https://www.coursera.org/learn/python-crash-course#about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Python 3 Programming by UM </a:t>
            </a:r>
            <a:r>
              <a:rPr lang="en" u="sng">
                <a:solidFill>
                  <a:schemeClr val="hlink"/>
                </a:solidFill>
                <a:hlinkClick r:id="rId4"/>
              </a:rPr>
              <a:t>https://www.coursera.org/specializations/python-3-programming#about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Python for Everybody by UM </a:t>
            </a:r>
            <a:r>
              <a:rPr lang="en" u="sng">
                <a:solidFill>
                  <a:schemeClr val="hlink"/>
                </a:solidFill>
                <a:hlinkClick r:id="rId5"/>
              </a:rPr>
              <a:t>https://www.coursera.org/specializations/python#courses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a27db0b7b9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a27db0b7b9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Hispanic Hackers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https://www.hispanichackers.com/</a:t>
            </a:r>
            <a:r>
              <a:rPr lang="en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Tim’s LinkedIn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https://www.linkedin.com/in/timothyhoang/</a:t>
            </a:r>
            <a:r>
              <a:rPr lang="en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Slides Link </a:t>
            </a:r>
            <a:r>
              <a:rPr lang="en" u="sng">
                <a:solidFill>
                  <a:srgbClr val="8BC34A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https://docs.google.com/presentation/d/1Kiwb1npDhaCeL4b7mH5KmGeIo2vqXaT3Ch-oOCfIfj4/edit?usp=sharing</a:t>
            </a:r>
            <a:r>
              <a:rPr lang="en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Github Link </a:t>
            </a:r>
            <a:r>
              <a:rPr lang="en" u="sng">
                <a:solidFill>
                  <a:srgbClr val="8BC34A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https://github.com/timh1203/python_talk_shpe</a:t>
            </a:r>
            <a:r>
              <a:rPr lang="en">
                <a:solidFill>
                  <a:schemeClr val="dk1"/>
                </a:solidFill>
              </a:rPr>
              <a:t> 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a27db0b7b9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a27db0b7b9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Slides Link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https://docs.google.com/presentation/d/1Kiwb1npDhaCeL4b7mH5KmGeIo2vqXaT3Ch-oOCfIfj4/edit?usp=sharing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Github Link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https://github.com/timh1203/python_talk_shpe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a27db0b7b9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a27db0b7b9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a9bb3765b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a9bb3765b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a27db0b7b9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a27db0b7b9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 Guido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https://en.wikipedia.org/wiki/Guido_van_Rossum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Official Python Introduction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https://www.python.org/doc/essays/blurb/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W3Schools Python Introduction </a:t>
            </a:r>
            <a:r>
              <a:rPr lang="en" u="sng">
                <a:solidFill>
                  <a:schemeClr val="hlink"/>
                </a:solidFill>
                <a:hlinkClick r:id="rId4"/>
              </a:rPr>
              <a:t>https://www.w3schools.com/python/python_intro.asp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Differences in Python 2 and 3 </a:t>
            </a:r>
            <a:r>
              <a:rPr lang="en" u="sng">
                <a:solidFill>
                  <a:schemeClr val="hlink"/>
                </a:solidFill>
                <a:hlinkClick r:id="rId5"/>
              </a:rPr>
              <a:t>https://www.geeksforgeeks.org/important-differences-between-python-2-x-and-python-3-x-with-examples/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Course Report </a:t>
            </a:r>
            <a:r>
              <a:rPr lang="en" u="sng">
                <a:solidFill>
                  <a:schemeClr val="hlink"/>
                </a:solidFill>
                <a:hlinkClick r:id="rId6"/>
              </a:rPr>
              <a:t>https://www.coursereport.com/blog/what-is-python-programming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a9bb3765b0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a9bb3765b0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Python Docs: More Control Flow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https://docs.python.org/3.9/tutorial/controlflow.html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W3School: JavaScript Conditionals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https://www.w3schools.com/js/js_if_else.asp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W3School: C# If...Else </a:t>
            </a:r>
            <a:r>
              <a:rPr lang="en" u="sng">
                <a:solidFill>
                  <a:schemeClr val="hlink"/>
                </a:solidFill>
                <a:hlinkClick r:id="rId4"/>
              </a:rPr>
              <a:t>https://www.w3schools.com/cs/cs_conditions.asp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Common Programming Cases </a:t>
            </a:r>
            <a:r>
              <a:rPr lang="en" u="sng">
                <a:solidFill>
                  <a:schemeClr val="hlink"/>
                </a:solidFill>
                <a:hlinkClick r:id="rId5"/>
              </a:rPr>
              <a:t>https://www.chaseadams.io/posts/most-common-programming-case-types/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PEP-8 Style Guidelines </a:t>
            </a:r>
            <a:r>
              <a:rPr lang="en" u="sng">
                <a:solidFill>
                  <a:schemeClr val="hlink"/>
                </a:solidFill>
                <a:hlinkClick r:id="rId6"/>
              </a:rPr>
              <a:t>https://www.python.org/dev/peps/pep-0008/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OOP Concepts </a:t>
            </a:r>
            <a:r>
              <a:rPr lang="en" u="sng">
                <a:solidFill>
                  <a:schemeClr val="hlink"/>
                </a:solidFill>
                <a:hlinkClick r:id="rId7"/>
              </a:rPr>
              <a:t>https://beginnersbook.com/2013/03/oops-in-java-encapsulation-inheritance-polymorphism-abstraction/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a27db0b7b9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a27db0b7b9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Python Standard Library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https://docs.python.org/3/library/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Python Modules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https://www.programiz.com/python-programming/modules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Django vs Flask </a:t>
            </a:r>
            <a:r>
              <a:rPr lang="en" u="sng">
                <a:solidFill>
                  <a:schemeClr val="hlink"/>
                </a:solidFill>
                <a:hlinkClick r:id="rId4"/>
              </a:rPr>
              <a:t>https://hackr.io/blog/flask-vs-django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Raspberry Pi 400 Desktop PC for $70 </a:t>
            </a:r>
            <a:r>
              <a:rPr lang="en" u="sng">
                <a:solidFill>
                  <a:schemeClr val="hlink"/>
                </a:solidFill>
                <a:hlinkClick r:id="rId5"/>
              </a:rPr>
              <a:t>https://www.raspberrypi.org/blog/raspberry-pi-400-the-70-desktop-pc/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a13fee21eb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a13fee21eb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Python Ranking 2020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https://hackr.io/blog/best-programming-languages-to-learn-2020-jobs-future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a27db0b7b9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a27db0b7b9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Dowload Python </a:t>
            </a:r>
            <a:r>
              <a:rPr lang="en" u="sng">
                <a:solidFill>
                  <a:srgbClr val="8BC34A"/>
                </a:solidFill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https://wiki.python.org/moin/BeginnersGuide/Download</a:t>
            </a:r>
            <a:r>
              <a:rPr lang="en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Download Komodo </a:t>
            </a:r>
            <a:r>
              <a:rPr lang="en" u="sng">
                <a:solidFill>
                  <a:srgbClr val="8BC34A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https://www.activestate.com/products/komodo-ide/python-editor/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Pointing Komodo Debugger </a:t>
            </a:r>
            <a:r>
              <a:rPr lang="en" u="sng">
                <a:solidFill>
                  <a:schemeClr val="hlink"/>
                </a:solidFill>
                <a:hlinkClick r:id="rId4"/>
              </a:rPr>
              <a:t>https://docs.activestate.com/komodo/11/manual/debugpython.html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	My local path C:\Users\Khoassant\AppData\Local\Programs\Python\Python39\python.exe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Python Docs </a:t>
            </a:r>
            <a:r>
              <a:rPr lang="en" u="sng">
                <a:solidFill>
                  <a:schemeClr val="hlink"/>
                </a:solidFill>
                <a:hlinkClick r:id="rId5"/>
              </a:rPr>
              <a:t>https://docs.python.org/3.9/</a:t>
            </a:r>
            <a:r>
              <a:rPr lang="en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Python Getting Started </a:t>
            </a:r>
            <a:r>
              <a:rPr lang="en" u="sng">
                <a:solidFill>
                  <a:schemeClr val="hlink"/>
                </a:solidFill>
                <a:hlinkClick r:id="rId6"/>
              </a:rPr>
              <a:t>https://www.python.org/about/gettingstarted/</a:t>
            </a:r>
            <a:r>
              <a:rPr lang="en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Python Resources </a:t>
            </a:r>
            <a:r>
              <a:rPr lang="en" u="sng">
                <a:solidFill>
                  <a:srgbClr val="8BC34A"/>
                </a:solidFill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https://wiki.python.org/moin/BeginnersGuide/Programmers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1524800" y="672606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1" name="Google Shape;11;p2"/>
          <p:cNvSpPr/>
          <p:nvPr/>
        </p:nvSpPr>
        <p:spPr>
          <a:xfrm rot="10800000">
            <a:off x="6537563" y="33429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sp>
      <p:cxnSp>
        <p:nvCxnSpPr>
          <p:cNvPr id="12" name="Google Shape;12;p2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/>
          <p:nvPr/>
        </p:nvSpPr>
        <p:spPr>
          <a:xfrm>
            <a:off x="150" y="5076825"/>
            <a:ext cx="9143700" cy="66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1"/>
          <p:cNvSpPr txBox="1"/>
          <p:nvPr>
            <p:ph hasCustomPrompt="1" type="title"/>
          </p:nvPr>
        </p:nvSpPr>
        <p:spPr>
          <a:xfrm>
            <a:off x="387900" y="1152450"/>
            <a:ext cx="83682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11"/>
          <p:cNvSpPr txBox="1"/>
          <p:nvPr>
            <p:ph idx="1" type="body"/>
          </p:nvPr>
        </p:nvSpPr>
        <p:spPr>
          <a:xfrm>
            <a:off x="387900" y="2919450"/>
            <a:ext cx="83682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6" name="Google Shape;56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" name="Google Shape;18;p3"/>
          <p:cNvSpPr txBox="1"/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Google Shape;21;p4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" name="Google Shape;22;p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Google Shape;26;p5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" name="Google Shape;27;p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3879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7562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Google Shape;35;p7"/>
          <p:cNvCxnSpPr/>
          <p:nvPr/>
        </p:nvCxnSpPr>
        <p:spPr>
          <a:xfrm>
            <a:off x="489218" y="1412277"/>
            <a:ext cx="3315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6" name="Google Shape;36;p7"/>
          <p:cNvSpPr txBox="1"/>
          <p:nvPr>
            <p:ph type="title"/>
          </p:nvPr>
        </p:nvSpPr>
        <p:spPr>
          <a:xfrm>
            <a:off x="3879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7" name="Google Shape;37;p7"/>
          <p:cNvSpPr txBox="1"/>
          <p:nvPr>
            <p:ph idx="1" type="body"/>
          </p:nvPr>
        </p:nvSpPr>
        <p:spPr>
          <a:xfrm>
            <a:off x="387900" y="1594025"/>
            <a:ext cx="2808000" cy="268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8" name="Google Shape;3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1" name="Google Shape;41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4" name="Google Shape;44;p9"/>
          <p:cNvCxnSpPr/>
          <p:nvPr/>
        </p:nvCxnSpPr>
        <p:spPr>
          <a:xfrm>
            <a:off x="5029675" y="4495503"/>
            <a:ext cx="540900" cy="0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5" name="Google Shape;45;p9"/>
          <p:cNvSpPr txBox="1"/>
          <p:nvPr>
            <p:ph type="title"/>
          </p:nvPr>
        </p:nvSpPr>
        <p:spPr>
          <a:xfrm>
            <a:off x="265500" y="1209075"/>
            <a:ext cx="4045200" cy="15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46" name="Google Shape;46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8" name="Google Shape;4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 txBox="1"/>
          <p:nvPr>
            <p:ph idx="1" type="body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1pPr>
          </a:lstStyle>
          <a:p/>
        </p:txBody>
      </p:sp>
      <p:sp>
        <p:nvSpPr>
          <p:cNvPr id="51" name="Google Shape;51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rina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5.png"/><Relationship Id="rId4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www.python.org/" TargetMode="External"/><Relationship Id="rId4" Type="http://schemas.openxmlformats.org/officeDocument/2006/relationships/hyperlink" Target="https://www.meetup.com/austinpython/" TargetMode="External"/><Relationship Id="rId5" Type="http://schemas.openxmlformats.org/officeDocument/2006/relationships/hyperlink" Target="https://www.developintelligence.com/the-python-ecosystem-of-2020/" TargetMode="External"/><Relationship Id="rId6" Type="http://schemas.openxmlformats.org/officeDocument/2006/relationships/image" Target="../media/image18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developers.google.com/edu/python" TargetMode="External"/><Relationship Id="rId4" Type="http://schemas.openxmlformats.org/officeDocument/2006/relationships/hyperlink" Target="https://www.coursera.org/learn/python-crash-course#about" TargetMode="External"/><Relationship Id="rId5" Type="http://schemas.openxmlformats.org/officeDocument/2006/relationships/hyperlink" Target="https://www.coursera.org/specializations/python-3-programming#about" TargetMode="External"/><Relationship Id="rId6" Type="http://schemas.openxmlformats.org/officeDocument/2006/relationships/hyperlink" Target="https://www.coursera.org/specializations/python#courses" TargetMode="External"/><Relationship Id="rId7" Type="http://schemas.openxmlformats.org/officeDocument/2006/relationships/image" Target="../media/image16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www.hispanichackers.com" TargetMode="External"/><Relationship Id="rId4" Type="http://schemas.openxmlformats.org/officeDocument/2006/relationships/hyperlink" Target="https://www.linkedin.com/in/timothyhoang" TargetMode="External"/><Relationship Id="rId5" Type="http://schemas.openxmlformats.org/officeDocument/2006/relationships/image" Target="../media/image13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jpg"/><Relationship Id="rId4" Type="http://schemas.openxmlformats.org/officeDocument/2006/relationships/image" Target="../media/image28.jpg"/><Relationship Id="rId5" Type="http://schemas.openxmlformats.org/officeDocument/2006/relationships/image" Target="../media/image8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jpg"/><Relationship Id="rId4" Type="http://schemas.openxmlformats.org/officeDocument/2006/relationships/image" Target="../media/image7.jpg"/><Relationship Id="rId5" Type="http://schemas.openxmlformats.org/officeDocument/2006/relationships/image" Target="../media/image2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9.jpg"/><Relationship Id="rId4" Type="http://schemas.openxmlformats.org/officeDocument/2006/relationships/image" Target="../media/image29.png"/><Relationship Id="rId5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png"/><Relationship Id="rId4" Type="http://schemas.openxmlformats.org/officeDocument/2006/relationships/image" Target="../media/image24.png"/><Relationship Id="rId5" Type="http://schemas.openxmlformats.org/officeDocument/2006/relationships/image" Target="../media/image20.png"/><Relationship Id="rId6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Relationship Id="rId4" Type="http://schemas.openxmlformats.org/officeDocument/2006/relationships/image" Target="../media/image3.png"/><Relationship Id="rId5" Type="http://schemas.openxmlformats.org/officeDocument/2006/relationships/image" Target="../media/image10.png"/><Relationship Id="rId6" Type="http://schemas.openxmlformats.org/officeDocument/2006/relationships/image" Target="../media/image15.png"/><Relationship Id="rId7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3"/>
          <p:cNvSpPr txBox="1"/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Talk Python: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 to the Coding Language</a:t>
            </a:r>
            <a:endParaRPr/>
          </a:p>
        </p:txBody>
      </p:sp>
      <p:sp>
        <p:nvSpPr>
          <p:cNvPr id="64" name="Google Shape;64;p13"/>
          <p:cNvSpPr txBox="1"/>
          <p:nvPr>
            <p:ph idx="1" type="subTitle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Timothy Hoang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Austin Hispanic Hackers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November 12th, 2020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2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Running commands</a:t>
            </a:r>
            <a:endParaRPr/>
          </a:p>
        </p:txBody>
      </p:sp>
      <p:sp>
        <p:nvSpPr>
          <p:cNvPr id="161" name="Google Shape;161;p22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4.Try Py terminal commands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u="sng"/>
              <a:t>py</a:t>
            </a:r>
            <a:r>
              <a:rPr lang="en"/>
              <a:t> - runs the py terminal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u="sng"/>
              <a:t>import this</a:t>
            </a:r>
            <a:r>
              <a:rPr lang="en"/>
              <a:t> - runs the Zen of Python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Shift enters makes a new line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Enter submits a line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u="sng"/>
              <a:t>exit</a:t>
            </a:r>
            <a:r>
              <a:rPr lang="en"/>
              <a:t> - exits the py terminal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u="sng"/>
              <a:t>cls</a:t>
            </a:r>
            <a:r>
              <a:rPr lang="en"/>
              <a:t> - clears the windows terminal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Try an if-elif-else loop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Try a </a:t>
            </a:r>
            <a:r>
              <a:rPr lang="en" u="sng"/>
              <a:t>li = []</a:t>
            </a:r>
            <a:r>
              <a:rPr lang="en"/>
              <a:t> (list) and use </a:t>
            </a:r>
            <a:r>
              <a:rPr lang="en" u="sng"/>
              <a:t>li.append()</a:t>
            </a:r>
            <a:r>
              <a:rPr lang="en"/>
              <a:t>, </a:t>
            </a:r>
            <a:r>
              <a:rPr lang="en" u="sng"/>
              <a:t>len(li)</a:t>
            </a:r>
            <a:r>
              <a:rPr lang="en"/>
              <a:t>, </a:t>
            </a:r>
            <a:r>
              <a:rPr lang="en" u="sng"/>
              <a:t>li.pop()</a:t>
            </a:r>
            <a:r>
              <a:rPr lang="en"/>
              <a:t> and looping through a list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Try importing the math module and use </a:t>
            </a:r>
            <a:r>
              <a:rPr lang="en" u="sng"/>
              <a:t>math.pi</a:t>
            </a:r>
            <a:r>
              <a:rPr lang="en"/>
              <a:t>, </a:t>
            </a:r>
            <a:r>
              <a:rPr lang="en" u="sng"/>
              <a:t>math.ceil</a:t>
            </a:r>
            <a:r>
              <a:rPr lang="en"/>
              <a:t>, </a:t>
            </a:r>
            <a:r>
              <a:rPr lang="en" u="sng"/>
              <a:t>math.floor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5. Use X in Y Minutes to learn more language syntax</a:t>
            </a:r>
            <a:endParaRPr/>
          </a:p>
        </p:txBody>
      </p:sp>
      <p:pic>
        <p:nvPicPr>
          <p:cNvPr id="162" name="Google Shape;16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0449" y="381150"/>
            <a:ext cx="4099300" cy="2456025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2"/>
          <p:cNvSpPr txBox="1"/>
          <p:nvPr/>
        </p:nvSpPr>
        <p:spPr>
          <a:xfrm>
            <a:off x="4620450" y="2863975"/>
            <a:ext cx="1208100" cy="3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learnxinyminutes.com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3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 Example #1: Strings</a:t>
            </a:r>
            <a:endParaRPr/>
          </a:p>
        </p:txBody>
      </p:sp>
      <p:sp>
        <p:nvSpPr>
          <p:cNvPr id="169" name="Google Shape;169;p23"/>
          <p:cNvSpPr txBox="1"/>
          <p:nvPr>
            <p:ph idx="1" type="body"/>
          </p:nvPr>
        </p:nvSpPr>
        <p:spPr>
          <a:xfrm>
            <a:off x="3110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Strings display info</a:t>
            </a:r>
            <a:br>
              <a:rPr lang="en" sz="1700"/>
            </a:br>
            <a:r>
              <a:rPr lang="en" sz="1700"/>
              <a:t>and helps with debugging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Old way to write strings </a:t>
            </a:r>
            <a:br>
              <a:rPr lang="en" sz="1700"/>
            </a:br>
            <a:r>
              <a:rPr lang="en" sz="1700"/>
              <a:t>(line 3)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Terminal introduction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Komodo introduction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Github repo provided</a:t>
            </a:r>
            <a:endParaRPr sz="1700"/>
          </a:p>
        </p:txBody>
      </p:sp>
      <p:pic>
        <p:nvPicPr>
          <p:cNvPr id="170" name="Google Shape;17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7325" y="1173350"/>
            <a:ext cx="5350624" cy="333545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3"/>
          <p:cNvSpPr txBox="1"/>
          <p:nvPr/>
        </p:nvSpPr>
        <p:spPr>
          <a:xfrm>
            <a:off x="6144425" y="263000"/>
            <a:ext cx="20457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Tip: 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Can’t insert numbers into strings unless you use </a:t>
            </a:r>
            <a:r>
              <a:rPr lang="en" sz="1200" u="sng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.format()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2" name="Google Shape;172;p23"/>
          <p:cNvSpPr txBox="1"/>
          <p:nvPr/>
        </p:nvSpPr>
        <p:spPr>
          <a:xfrm>
            <a:off x="714950" y="4127500"/>
            <a:ext cx="20457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Tip: Create a new file with the Python3 template.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 Example #2: Functions</a:t>
            </a:r>
            <a:endParaRPr/>
          </a:p>
        </p:txBody>
      </p:sp>
      <p:sp>
        <p:nvSpPr>
          <p:cNvPr id="178" name="Google Shape;178;p24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Definitions (lines 2, 10)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Calls (lines 14, 17)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Welcome new members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Send admin a reminder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Store member name</a:t>
            </a:r>
            <a:br>
              <a:rPr lang="en"/>
            </a:br>
            <a:r>
              <a:rPr lang="en"/>
              <a:t>in variable to use in </a:t>
            </a:r>
            <a:br>
              <a:rPr lang="en"/>
            </a:br>
            <a:r>
              <a:rPr lang="en"/>
              <a:t>r</a:t>
            </a:r>
            <a:r>
              <a:rPr lang="en"/>
              <a:t>eminder function</a:t>
            </a:r>
            <a:endParaRPr/>
          </a:p>
        </p:txBody>
      </p:sp>
      <p:pic>
        <p:nvPicPr>
          <p:cNvPr id="179" name="Google Shape;17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5850" y="1144125"/>
            <a:ext cx="5298074" cy="3682275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4"/>
          <p:cNvSpPr txBox="1"/>
          <p:nvPr/>
        </p:nvSpPr>
        <p:spPr>
          <a:xfrm>
            <a:off x="233825" y="3942350"/>
            <a:ext cx="3214800" cy="8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Tip: 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F-strings or formatted</a:t>
            </a:r>
            <a:b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string literals is an easier way</a:t>
            </a:r>
            <a:b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to write strings. (lines 4, 5, 6, 11)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 Example #3: Classes</a:t>
            </a:r>
            <a:endParaRPr/>
          </a:p>
        </p:txBody>
      </p:sp>
      <p:sp>
        <p:nvSpPr>
          <p:cNvPr id="186" name="Google Shape;186;p25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Set up a parent class called Account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Properties: </a:t>
            </a:r>
            <a:r>
              <a:rPr lang="en" u="sng"/>
              <a:t>first_name</a:t>
            </a:r>
            <a:r>
              <a:rPr lang="en"/>
              <a:t>, </a:t>
            </a:r>
            <a:r>
              <a:rPr lang="en" u="sng"/>
              <a:t>last_name</a:t>
            </a:r>
            <a:r>
              <a:rPr lang="en"/>
              <a:t>, </a:t>
            </a:r>
            <a:r>
              <a:rPr lang="en" u="sng"/>
              <a:t>email</a:t>
            </a:r>
            <a:endParaRPr u="sng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Methods: </a:t>
            </a:r>
            <a:r>
              <a:rPr lang="en" u="sng"/>
              <a:t>introduce_self</a:t>
            </a:r>
            <a:r>
              <a:rPr lang="en"/>
              <a:t>, </a:t>
            </a:r>
            <a:r>
              <a:rPr lang="en" u="sng"/>
              <a:t>rsvp_events</a:t>
            </a:r>
            <a:endParaRPr u="sng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Set up a child class called Member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Receives all properties and methods</a:t>
            </a:r>
            <a:br>
              <a:rPr lang="en"/>
            </a:br>
            <a:r>
              <a:rPr lang="en"/>
              <a:t>f</a:t>
            </a:r>
            <a:r>
              <a:rPr lang="en"/>
              <a:t>rom parent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Use </a:t>
            </a:r>
            <a:r>
              <a:rPr lang="en" u="sng"/>
              <a:t>pass</a:t>
            </a:r>
            <a:r>
              <a:rPr lang="en"/>
              <a:t> to inherit without modification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Own method: </a:t>
            </a:r>
            <a:r>
              <a:rPr lang="en" u="sng"/>
              <a:t>pay_dues</a:t>
            </a:r>
            <a:endParaRPr u="sng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Results:</a:t>
            </a:r>
            <a:endParaRPr/>
          </a:p>
        </p:txBody>
      </p:sp>
      <p:pic>
        <p:nvPicPr>
          <p:cNvPr id="187" name="Google Shape;18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45509" y="0"/>
            <a:ext cx="3726631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9425" y="4125238"/>
            <a:ext cx="3162300" cy="61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Resources</a:t>
            </a:r>
            <a:endParaRPr/>
          </a:p>
        </p:txBody>
      </p:sp>
      <p:sp>
        <p:nvSpPr>
          <p:cNvPr id="194" name="Google Shape;194;p26"/>
          <p:cNvSpPr txBox="1"/>
          <p:nvPr>
            <p:ph idx="1" type="body"/>
          </p:nvPr>
        </p:nvSpPr>
        <p:spPr>
          <a:xfrm>
            <a:off x="387900" y="12612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Official Python </a:t>
            </a:r>
            <a:r>
              <a:rPr lang="en" sz="1400" u="sng">
                <a:solidFill>
                  <a:schemeClr val="hlink"/>
                </a:solidFill>
                <a:hlinkClick r:id="rId3"/>
              </a:rPr>
              <a:t>https://www.python.org/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Austin Python Meetup </a:t>
            </a:r>
            <a:r>
              <a:rPr lang="en" sz="1400" u="sng">
                <a:solidFill>
                  <a:schemeClr val="accent5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https://www.meetup.com/austinpython/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Python Ecosystem 2020 </a:t>
            </a:r>
            <a:r>
              <a:rPr lang="en" sz="1400" u="sng">
                <a:solidFill>
                  <a:schemeClr val="hlink"/>
                </a:solidFill>
                <a:hlinkClick r:id="rId5"/>
              </a:rPr>
              <a:t>https://www.developintelligence.com/the-python-ecosystem-of-2020/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Many others in the presenter notes throughout presentation!!</a:t>
            </a:r>
            <a:endParaRPr sz="14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195" name="Google Shape;195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24450" y="2405700"/>
            <a:ext cx="3467551" cy="2600679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6"/>
          <p:cNvSpPr txBox="1"/>
          <p:nvPr/>
        </p:nvSpPr>
        <p:spPr>
          <a:xfrm>
            <a:off x="2624450" y="4711700"/>
            <a:ext cx="2421000" cy="38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FreeCodeCamp group in VA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7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Action Steps</a:t>
            </a:r>
            <a:endParaRPr/>
          </a:p>
        </p:txBody>
      </p:sp>
      <p:sp>
        <p:nvSpPr>
          <p:cNvPr id="202" name="Google Shape;202;p27"/>
          <p:cNvSpPr txBox="1"/>
          <p:nvPr>
            <p:ph idx="1" type="body"/>
          </p:nvPr>
        </p:nvSpPr>
        <p:spPr>
          <a:xfrm>
            <a:off x="311700" y="12612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en" sz="1700"/>
              <a:t>Sign up for a free course</a:t>
            </a:r>
            <a:endParaRPr sz="17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AutoNum type="alphaLcPeriod"/>
            </a:pPr>
            <a:r>
              <a:rPr lang="en" sz="1300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Google’s Python Class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AutoNum type="alphaLcPeriod"/>
            </a:pPr>
            <a:r>
              <a:rPr lang="en" sz="1300" u="sng">
                <a:solidFill>
                  <a:schemeClr val="accent5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Crash Course on Python by Google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AutoNum type="alphaLcPeriod"/>
            </a:pPr>
            <a:r>
              <a:rPr lang="en" sz="1300" u="sng">
                <a:solidFill>
                  <a:schemeClr val="accent5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Python 3 Programming Specialization by U of Michigan</a:t>
            </a:r>
            <a:r>
              <a:rPr lang="en" sz="1300"/>
              <a:t> 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AutoNum type="alphaLcPeriod"/>
            </a:pPr>
            <a:r>
              <a:rPr lang="en" sz="1300" u="sng">
                <a:solidFill>
                  <a:schemeClr val="accent5"/>
                </a:solid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Python for Everybody Specialization by U of Michigan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en" sz="1700"/>
              <a:t>Set up your Integrated Development Environment</a:t>
            </a:r>
            <a:br>
              <a:rPr lang="en" sz="1700"/>
            </a:br>
            <a:r>
              <a:rPr lang="en" sz="1700"/>
              <a:t>(Thonny, Komodo, PyCharm) 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en" sz="1700"/>
              <a:t>Set up a github account and version control your code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en" sz="1700"/>
              <a:t>Build toys and projects as you learn to add to your portfolio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en" sz="1700"/>
              <a:t>Learn the language deeply, avoid coding polyglotism initially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en" sz="1700"/>
              <a:t>Learn more tools in the ecosystem and take your skills to the moon</a:t>
            </a:r>
            <a:endParaRPr sz="1700"/>
          </a:p>
        </p:txBody>
      </p:sp>
      <p:pic>
        <p:nvPicPr>
          <p:cNvPr id="203" name="Google Shape;203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703250" y="263100"/>
            <a:ext cx="2976649" cy="2232448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27"/>
          <p:cNvSpPr txBox="1"/>
          <p:nvPr/>
        </p:nvSpPr>
        <p:spPr>
          <a:xfrm>
            <a:off x="5634000" y="206425"/>
            <a:ext cx="2421000" cy="38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Sometimes it feels like...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8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Closing</a:t>
            </a:r>
            <a:endParaRPr/>
          </a:p>
        </p:txBody>
      </p:sp>
      <p:sp>
        <p:nvSpPr>
          <p:cNvPr id="210" name="Google Shape;210;p28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Thanks to SHPE, AHH, and attendees!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500" u="sng">
                <a:solidFill>
                  <a:schemeClr val="hlink"/>
                </a:solidFill>
                <a:hlinkClick r:id="rId3"/>
              </a:rPr>
              <a:t>https://www.hispanichackers.com</a:t>
            </a:r>
            <a:r>
              <a:rPr lang="en" sz="1500"/>
              <a:t> 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500" u="sng">
                <a:solidFill>
                  <a:schemeClr val="hlink"/>
                </a:solidFill>
                <a:hlinkClick r:id="rId4"/>
              </a:rPr>
              <a:t>https://www.linkedin.com/in/timothyhoang</a:t>
            </a:r>
            <a:r>
              <a:rPr lang="en" sz="1500"/>
              <a:t> 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500"/>
              <a:t>Parting thoughts...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500"/>
              <a:t>Always remain a student.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500"/>
              <a:t>Leave things better than you found it.</a:t>
            </a:r>
            <a:endParaRPr sz="1500"/>
          </a:p>
        </p:txBody>
      </p:sp>
      <p:pic>
        <p:nvPicPr>
          <p:cNvPr id="211" name="Google Shape;211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79851" y="1067762"/>
            <a:ext cx="4616575" cy="3462423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8"/>
          <p:cNvSpPr txBox="1"/>
          <p:nvPr/>
        </p:nvSpPr>
        <p:spPr>
          <a:xfrm>
            <a:off x="4279850" y="4147375"/>
            <a:ext cx="2421000" cy="38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Comfort and ergonomics are key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Presentation Layout</a:t>
            </a:r>
            <a:endParaRPr/>
          </a:p>
        </p:txBody>
      </p:sp>
      <p:sp>
        <p:nvSpPr>
          <p:cNvPr id="70" name="Google Shape;70;p14"/>
          <p:cNvSpPr txBox="1"/>
          <p:nvPr>
            <p:ph idx="1" type="body"/>
          </p:nvPr>
        </p:nvSpPr>
        <p:spPr>
          <a:xfrm>
            <a:off x="387900" y="1382799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Slides &amp; Github provided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Self-introduction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What is Python?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Why learn Python?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Python &amp; other languages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Running Python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Python Strings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Python Functions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Python Classes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Resources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Action Steps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Closing</a:t>
            </a:r>
            <a:endParaRPr sz="1600"/>
          </a:p>
        </p:txBody>
      </p:sp>
      <p:pic>
        <p:nvPicPr>
          <p:cNvPr id="71" name="Google Shape;7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15399" y="1074538"/>
            <a:ext cx="4915701" cy="3909476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4"/>
          <p:cNvSpPr txBox="1"/>
          <p:nvPr/>
        </p:nvSpPr>
        <p:spPr>
          <a:xfrm>
            <a:off x="7865100" y="828850"/>
            <a:ext cx="666000" cy="2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python.org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03975" y="2501425"/>
            <a:ext cx="2881348" cy="2161003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Self-Introduction</a:t>
            </a:r>
            <a:endParaRPr/>
          </a:p>
        </p:txBody>
      </p:sp>
      <p:sp>
        <p:nvSpPr>
          <p:cNvPr id="79" name="Google Shape;79;p15"/>
          <p:cNvSpPr txBox="1"/>
          <p:nvPr>
            <p:ph idx="1" type="body"/>
          </p:nvPr>
        </p:nvSpPr>
        <p:spPr>
          <a:xfrm>
            <a:off x="766200" y="1316974"/>
            <a:ext cx="7611600" cy="101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Currently, Web Applications Developer @ OpenSymmetry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Associate FS Web Developer @ Tenavox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Pivoted career from Pharmacist after about 3 years</a:t>
            </a:r>
            <a:endParaRPr/>
          </a:p>
        </p:txBody>
      </p:sp>
      <p:pic>
        <p:nvPicPr>
          <p:cNvPr id="80" name="Google Shape;8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7900" y="2501425"/>
            <a:ext cx="2597678" cy="1948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35175" y="2630503"/>
            <a:ext cx="3028951" cy="2271698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5"/>
          <p:cNvSpPr txBox="1"/>
          <p:nvPr/>
        </p:nvSpPr>
        <p:spPr>
          <a:xfrm>
            <a:off x="387900" y="4066875"/>
            <a:ext cx="1725000" cy="38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My Pharmacy Desk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" name="Google Shape;83;p15"/>
          <p:cNvSpPr txBox="1"/>
          <p:nvPr/>
        </p:nvSpPr>
        <p:spPr>
          <a:xfrm>
            <a:off x="2582650" y="2630500"/>
            <a:ext cx="3029100" cy="38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Away from pharmacy, towards Medellin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" name="Google Shape;84;p15"/>
          <p:cNvSpPr txBox="1"/>
          <p:nvPr/>
        </p:nvSpPr>
        <p:spPr>
          <a:xfrm>
            <a:off x="7627625" y="4279625"/>
            <a:ext cx="1157700" cy="38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My current stop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Self-Introduction</a:t>
            </a:r>
            <a:endParaRPr/>
          </a:p>
        </p:txBody>
      </p:sp>
      <p:sp>
        <p:nvSpPr>
          <p:cNvPr id="90" name="Google Shape;90;p16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Freelancing/autodidactic period (1 year)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Freelance in VA, traveled to CO, taking online courses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Lambda School (7 months)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Online 7-month full stack web development &amp; CS academy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Was completely remote, went to GDL, GTO, MTY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 like learning about investing/trading stock markets, traveling, and learning Spanish</a:t>
            </a:r>
            <a:endParaRPr/>
          </a:p>
        </p:txBody>
      </p:sp>
      <p:pic>
        <p:nvPicPr>
          <p:cNvPr id="91" name="Google Shape;9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90475" y="3292676"/>
            <a:ext cx="2333701" cy="1750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40950" y="132375"/>
            <a:ext cx="3500546" cy="1750273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21325" y="3268688"/>
            <a:ext cx="3572920" cy="178645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6"/>
          <p:cNvSpPr txBox="1"/>
          <p:nvPr/>
        </p:nvSpPr>
        <p:spPr>
          <a:xfrm>
            <a:off x="5990475" y="4748525"/>
            <a:ext cx="2458200" cy="38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Finishing up LS in Monterrey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5" name="Google Shape;95;p16"/>
          <p:cNvSpPr txBox="1"/>
          <p:nvPr/>
        </p:nvSpPr>
        <p:spPr>
          <a:xfrm>
            <a:off x="2942175" y="4760700"/>
            <a:ext cx="1659900" cy="38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Started LS in</a:t>
            </a: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Guadalajara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6" name="Google Shape;96;p16"/>
          <p:cNvSpPr txBox="1"/>
          <p:nvPr/>
        </p:nvSpPr>
        <p:spPr>
          <a:xfrm>
            <a:off x="7088850" y="1559250"/>
            <a:ext cx="1852500" cy="3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Stop in Guanajuato during LS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7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Python?</a:t>
            </a:r>
            <a:endParaRPr/>
          </a:p>
        </p:txBody>
      </p:sp>
      <p:sp>
        <p:nvSpPr>
          <p:cNvPr id="102" name="Google Shape;102;p17"/>
          <p:cNvSpPr txBox="1"/>
          <p:nvPr>
            <p:ph idx="1" type="body"/>
          </p:nvPr>
        </p:nvSpPr>
        <p:spPr>
          <a:xfrm>
            <a:off x="387900" y="11850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Object oriented, back-end language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Simple language for rapid development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Released in 1991 by Guido van Rossum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●"/>
            </a:pPr>
            <a:r>
              <a:rPr lang="en" sz="1500">
                <a:solidFill>
                  <a:srgbClr val="FFFFFF"/>
                </a:solidFill>
              </a:rPr>
              <a:t>Name from being “a big fan of </a:t>
            </a:r>
            <a:r>
              <a:rPr i="1" lang="en" sz="1500">
                <a:solidFill>
                  <a:srgbClr val="FFFFFF"/>
                </a:solidFill>
              </a:rPr>
              <a:t>Monty Python's Flying Circus”</a:t>
            </a:r>
            <a:endParaRPr sz="1500">
              <a:solidFill>
                <a:srgbClr val="FFFFFF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Most recent version is Python 3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Python 2 is still popular, End Of Life on 1/1/2020</a:t>
            </a:r>
            <a:endParaRPr sz="1500"/>
          </a:p>
        </p:txBody>
      </p:sp>
      <p:pic>
        <p:nvPicPr>
          <p:cNvPr id="103" name="Google Shape;10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7000" y="3167850"/>
            <a:ext cx="2250874" cy="15000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18699" y="1064825"/>
            <a:ext cx="2736225" cy="3630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78062" y="3167849"/>
            <a:ext cx="2250875" cy="1463950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7"/>
          <p:cNvSpPr txBox="1"/>
          <p:nvPr/>
        </p:nvSpPr>
        <p:spPr>
          <a:xfrm>
            <a:off x="857000" y="4667875"/>
            <a:ext cx="888000" cy="2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wikipedia.org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7" name="Google Shape;107;p17"/>
          <p:cNvSpPr txBox="1"/>
          <p:nvPr/>
        </p:nvSpPr>
        <p:spPr>
          <a:xfrm>
            <a:off x="3478050" y="4631800"/>
            <a:ext cx="666000" cy="2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p</a:t>
            </a:r>
            <a:r>
              <a:rPr lang="en" sz="800">
                <a:latin typeface="Roboto"/>
                <a:ea typeface="Roboto"/>
                <a:cs typeface="Roboto"/>
                <a:sym typeface="Roboto"/>
              </a:rPr>
              <a:t>ython.org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8" name="Google Shape;108;p17"/>
          <p:cNvSpPr txBox="1"/>
          <p:nvPr/>
        </p:nvSpPr>
        <p:spPr>
          <a:xfrm>
            <a:off x="6218700" y="4685800"/>
            <a:ext cx="12360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coursereport.com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8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Python?</a:t>
            </a:r>
            <a:endParaRPr/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387900" y="12992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Uses lines and indentation, instead of semicolon or parentheses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Focuses on object/classes , has members and methods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True OOP language with concepts like APIE (abstraction, polymorphism, inheritance, encapsulation)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Uses PEP-8 style guidelines and snake_case typing</a:t>
            </a:r>
            <a:endParaRPr/>
          </a:p>
        </p:txBody>
      </p:sp>
      <p:sp>
        <p:nvSpPr>
          <p:cNvPr id="115" name="Google Shape;115;p18"/>
          <p:cNvSpPr txBox="1"/>
          <p:nvPr/>
        </p:nvSpPr>
        <p:spPr>
          <a:xfrm>
            <a:off x="614200" y="4751475"/>
            <a:ext cx="2428800" cy="3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docs.python.org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6" name="Google Shape;11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7600" y="3137275"/>
            <a:ext cx="2524467" cy="161420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8"/>
          <p:cNvSpPr txBox="1"/>
          <p:nvPr/>
        </p:nvSpPr>
        <p:spPr>
          <a:xfrm>
            <a:off x="6570950" y="4801500"/>
            <a:ext cx="940800" cy="2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w3schools.com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8" name="Google Shape;11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43613" y="2916359"/>
            <a:ext cx="1926725" cy="1885141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8"/>
          <p:cNvSpPr txBox="1"/>
          <p:nvPr/>
        </p:nvSpPr>
        <p:spPr>
          <a:xfrm>
            <a:off x="3843625" y="4801500"/>
            <a:ext cx="940800" cy="2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w3schools.com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0" name="Google Shape;120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54000" y="2916422"/>
            <a:ext cx="1926700" cy="188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24546" y="272638"/>
            <a:ext cx="1631551" cy="1056875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8"/>
          <p:cNvSpPr txBox="1"/>
          <p:nvPr/>
        </p:nvSpPr>
        <p:spPr>
          <a:xfrm>
            <a:off x="7891375" y="1299225"/>
            <a:ext cx="940800" cy="2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chaseadams.io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3" name="Google Shape;123;p18"/>
          <p:cNvSpPr txBox="1"/>
          <p:nvPr/>
        </p:nvSpPr>
        <p:spPr>
          <a:xfrm>
            <a:off x="2678075" y="4485150"/>
            <a:ext cx="671400" cy="38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Python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4" name="Google Shape;124;p18"/>
          <p:cNvSpPr txBox="1"/>
          <p:nvPr/>
        </p:nvSpPr>
        <p:spPr>
          <a:xfrm>
            <a:off x="5048825" y="4533225"/>
            <a:ext cx="985800" cy="38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JavaScript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5" name="Google Shape;125;p18"/>
          <p:cNvSpPr txBox="1"/>
          <p:nvPr/>
        </p:nvSpPr>
        <p:spPr>
          <a:xfrm>
            <a:off x="8268300" y="4533225"/>
            <a:ext cx="985800" cy="38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C#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9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learn Python?</a:t>
            </a:r>
            <a:endParaRPr/>
          </a:p>
        </p:txBody>
      </p:sp>
      <p:sp>
        <p:nvSpPr>
          <p:cNvPr id="131" name="Google Shape;131;p19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Simplicity, readability, and easy to learn (Zen of Python, use </a:t>
            </a:r>
            <a:r>
              <a:rPr lang="en" u="sng"/>
              <a:t>import this</a:t>
            </a:r>
            <a:r>
              <a:rPr lang="en"/>
              <a:t>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“Batteries included” language with large standard library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Supports modules for extensibility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Large community, established knowledge base, open-source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Used in web development, data analysis, scientific computing, machine/deep learning, internet of things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Works on many platforms (Windows, Mac, Linux, Raspberry Pi)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Supports many paradigms: procedural, object-oriented, or functional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Web Development Frameworks: Django (2005), Flask (2010)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Has garbage collection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0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Python and Other Languages</a:t>
            </a:r>
            <a:endParaRPr/>
          </a:p>
        </p:txBody>
      </p:sp>
      <p:sp>
        <p:nvSpPr>
          <p:cNvPr id="137" name="Google Shape;137;p20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One of the more well-known languages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 the language that you need for your purpose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Other frameworks and libraries on top of these languages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Looking for a job? Google for top languages of &lt;current year&gt;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Web development? Try JavaScript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Game development? Try C++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Enterprise applications? Try Java or C#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Language closer to the hardware? Try C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Data Analysis/Machine Learning? Try 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Aiming for Google? Try GoLang</a:t>
            </a:r>
            <a:endParaRPr/>
          </a:p>
        </p:txBody>
      </p:sp>
      <p:pic>
        <p:nvPicPr>
          <p:cNvPr id="138" name="Google Shape;13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70000" y="527425"/>
            <a:ext cx="686100" cy="68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31649" y="846075"/>
            <a:ext cx="686100" cy="12550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02823" y="2039450"/>
            <a:ext cx="820450" cy="9218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64475" y="3007575"/>
            <a:ext cx="820450" cy="9301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030800" y="3737225"/>
            <a:ext cx="764500" cy="107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0"/>
          <p:cNvSpPr txBox="1"/>
          <p:nvPr/>
        </p:nvSpPr>
        <p:spPr>
          <a:xfrm>
            <a:off x="6729975" y="213900"/>
            <a:ext cx="2903400" cy="38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Top 5 Languages  2020 from hackr.io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1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Running Python</a:t>
            </a:r>
            <a:endParaRPr/>
          </a:p>
        </p:txBody>
      </p:sp>
      <p:sp>
        <p:nvSpPr>
          <p:cNvPr id="149" name="Google Shape;149;p21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Python 3.9.0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IDEs: Thonny, Komodo, and PyCharm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1.Downloaded Python 3.9.0 for Windows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2.Downloaded Komodo IDE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3.Registered for free Active State account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4.Run Komodo and choose debugger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5.Run python in the terminal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6.Check out the Python Docs and Resources</a:t>
            </a:r>
            <a:endParaRPr/>
          </a:p>
        </p:txBody>
      </p:sp>
      <p:pic>
        <p:nvPicPr>
          <p:cNvPr id="150" name="Google Shape;15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60212" y="359850"/>
            <a:ext cx="1731850" cy="1581124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1"/>
          <p:cNvSpPr txBox="1"/>
          <p:nvPr/>
        </p:nvSpPr>
        <p:spPr>
          <a:xfrm>
            <a:off x="7357775" y="4645075"/>
            <a:ext cx="1294200" cy="3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docs.activestate.com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2" name="Google Shape;152;p21"/>
          <p:cNvSpPr txBox="1"/>
          <p:nvPr/>
        </p:nvSpPr>
        <p:spPr>
          <a:xfrm>
            <a:off x="1991275" y="4413100"/>
            <a:ext cx="615000" cy="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3" name="Google Shape;153;p21"/>
          <p:cNvSpPr txBox="1"/>
          <p:nvPr/>
        </p:nvSpPr>
        <p:spPr>
          <a:xfrm>
            <a:off x="7517663" y="115063"/>
            <a:ext cx="9744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wiki.python.org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4" name="Google Shape;154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3945" y="2037250"/>
            <a:ext cx="2648130" cy="2636775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1"/>
          <p:cNvSpPr txBox="1"/>
          <p:nvPr/>
        </p:nvSpPr>
        <p:spPr>
          <a:xfrm>
            <a:off x="6760200" y="4382125"/>
            <a:ext cx="2421000" cy="38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Choosing Komodo debugger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arina">
  <a:themeElements>
    <a:clrScheme name="Marina">
      <a:dk1>
        <a:srgbClr val="FFFFFF"/>
      </a:dk1>
      <a:lt1>
        <a:srgbClr val="00517C"/>
      </a:lt1>
      <a:dk2>
        <a:srgbClr val="004065"/>
      </a:dk2>
      <a:lt2>
        <a:srgbClr val="CFD8DC"/>
      </a:lt2>
      <a:accent1>
        <a:srgbClr val="0277BD"/>
      </a:accent1>
      <a:accent2>
        <a:srgbClr val="558B2F"/>
      </a:accent2>
      <a:accent3>
        <a:srgbClr val="009688"/>
      </a:accent3>
      <a:accent4>
        <a:srgbClr val="039BE5"/>
      </a:accent4>
      <a:accent5>
        <a:srgbClr val="8BC34A"/>
      </a:accent5>
      <a:accent6>
        <a:srgbClr val="FFEB38"/>
      </a:accent6>
      <a:hlink>
        <a:srgbClr val="8BC34A"/>
      </a:hlink>
      <a:folHlink>
        <a:srgbClr val="8BC3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